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69" r:id="rId4"/>
    <p:sldId id="276" r:id="rId5"/>
    <p:sldId id="277" r:id="rId6"/>
    <p:sldId id="275" r:id="rId7"/>
    <p:sldId id="270" r:id="rId8"/>
    <p:sldId id="271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72" r:id="rId18"/>
    <p:sldId id="274" r:id="rId19"/>
    <p:sldId id="278" r:id="rId20"/>
    <p:sldId id="279" r:id="rId21"/>
    <p:sldId id="280" r:id="rId22"/>
    <p:sldId id="27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/>
    <p:restoredTop sz="81726"/>
  </p:normalViewPr>
  <p:slideViewPr>
    <p:cSldViewPr snapToGrid="0" snapToObjects="1">
      <p:cViewPr varScale="1">
        <p:scale>
          <a:sx n="127" d="100"/>
          <a:sy n="127" d="100"/>
        </p:scale>
        <p:origin x="4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873FDE-E82E-4F44-A8BE-E8641327C9B0}" type="datetimeFigureOut">
              <a:rPr lang="en-US" smtClean="0"/>
              <a:t>1/30/21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2BEB1F-E95A-B54A-8195-6C4D9E7CFFC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421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4966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2023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Intent Stub a small piece of code that acts as a fake response to an intent call during a test.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Pros = gives us consistent results and allows us to focus testing one action at a 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Example = let’s have a chat application that you want to test its messaging functionality, so you need to select a number first to message then you will go to contact app then you will go and message the number.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Here Intent Stub play the role will fake you a mobile number just to let you focus on the messaging functionality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So, Intent Stub will be useful for testing intent response.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63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Intent Stub a small piece of code that acts as a fake response to an intent call during a test.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Pros = gives us consistent results and allows us to focus testing one action at a 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Example = let’s have a chat application that you want to test its messaging functionality, so you need to select a number first to message then you will go to contact app then you will go and message the number.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Here Intent Stub play the role will fake you a mobile number just to let you focus on the messaging functionality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So, Intent Stub will be useful for testing intent response.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1" dirty="0">
              <a:solidFill>
                <a:srgbClr val="0070C0"/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91190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344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@Before = will be run before each annotated @Test method.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@</a:t>
            </a:r>
            <a:r>
              <a:rPr lang="en-US" sz="1200" b="1" dirty="0" err="1">
                <a:solidFill>
                  <a:srgbClr val="0070C0"/>
                </a:solidFill>
              </a:rPr>
              <a:t>BeforeClass</a:t>
            </a:r>
            <a:r>
              <a:rPr lang="en-US" sz="1200" b="1" dirty="0">
                <a:solidFill>
                  <a:srgbClr val="0070C0"/>
                </a:solidFill>
              </a:rPr>
              <a:t> will be run before the test class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2713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@Before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@Rule = if there is something will be used for so many test cases, it’d better to be annotated as Rule.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7643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@Before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rgbClr val="0070C0"/>
                </a:solidFill>
              </a:rPr>
              <a:t>@Rule = if there is something will be used for so many test cases, it’d better to be annotated as Rule.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8713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20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4191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63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class that helps us to specify the view that we are interested in in the current view hierarchy</a:t>
            </a:r>
          </a:p>
          <a:p>
            <a:endParaRPr lang="en-US" dirty="0"/>
          </a:p>
          <a:p>
            <a:r>
              <a:rPr lang="en-US" dirty="0" err="1"/>
              <a:t>Hamcrest</a:t>
            </a:r>
            <a:r>
              <a:rPr lang="en-US" dirty="0"/>
              <a:t> matcher lib = help us to do what we want using a human readable language such as </a:t>
            </a:r>
            <a:r>
              <a:rPr lang="en-US" dirty="0" err="1"/>
              <a:t>withId</a:t>
            </a:r>
            <a:r>
              <a:rPr lang="en-US" dirty="0"/>
              <a:t>()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0513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635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254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8074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6039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72BEB1F-E95A-B54A-8195-6C4D9E7CFFC4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2027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292029-315E-FA4B-B342-3725708F2E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C163D3-D1E9-9D45-8DE2-8A61DE8EE6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6439E-959F-A640-8600-7FCABF4FE3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EBBD0F-EF1B-8D46-94A2-3214030295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07CD67-551F-7D4A-8F58-00E2121F4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114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4902A-B949-574C-B9C5-06938E7D7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B52382-929E-7240-9BA7-1EF29E4BA7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6993BA-9E07-DA48-A0A6-DD0679BA9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155D65-EA95-C645-BC73-6E638FF37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8C55F8-AE6E-5744-BC00-15FCA235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698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B5C7EB-D2D0-0F4A-9E13-A701B402DA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CFDC49-ED4E-BD42-8377-F84BDB49E7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6ECC30-DB55-CD46-A1AF-A9AB154E09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3358DF-4725-904B-84BB-A55C9004A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30995-E959-D743-B30F-573771024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48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573D7-0F34-944A-92A4-3A9B135ED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CE26B1-9610-D441-AAF5-500B29A5A5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53A731-8201-2640-8E56-00E52BF253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22A388-F1ED-6D4C-AE75-05BFAB705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CDC2DD-A154-2047-B864-8BB2BC83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629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E8DC4-2A34-2943-A136-AC4A762E0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A9A2D9-7076-A649-A001-A8A3B60BE2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6826C3-F210-4746-851E-1924C4EA03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E2483-E067-0449-BCFE-36B8A6564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2D726-EB2F-2A4E-951A-6B628628C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397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A60C0A-7861-BF44-B85E-DF6FE8B61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6A9A03-209F-5941-8F8B-EDD81058C8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78CC52-D118-A14E-BA2F-5D28D04253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9E7D2E-1B6B-3845-AC7D-C8BC5C54A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1B6677-392A-7943-B41A-A5A6162A53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6F07C7-77F7-1B4F-BE34-3CB1EDA3A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92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5D304-2C8B-E341-8552-E2D6FC2A37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ABC02-92DE-FF45-88F1-9B1C67AED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5A7445-034E-9440-AFDB-62A4CFBB42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C9EEDA-6C85-9742-8CEA-5953223BE6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0E208B-2A8C-D847-B1FF-7FEAE23E5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97FECB-5A76-A548-8FDA-D65B766D9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F421AE-E14C-DA43-A5F8-B4389A0AF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7AE95A4-7201-CB40-8222-4404262D3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5370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2AE550-7A1A-DC46-824F-B7C4254E42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B8D8209-B083-8F42-B7FD-8BE076984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12B3DB-A004-9247-8B65-A4FDFEDF4C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DC057B-F689-3B4F-AF0A-97E6F3DD83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426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02D13A3-62E2-7D47-BE93-10CD53D53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4A661C-CC9C-3D47-9EF1-D1C1728E0C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4DF23-D66C-D441-BD45-17AEA7A997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2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FA3DB1-9D24-0E41-BE8E-A9B982563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54A408-255C-BD4B-AA0F-605850EE20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4454BE-53BB-AB44-A278-212CFFEB62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88133-D7BD-4343-B4C5-97ABA13CC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EFF8DB-71DA-274E-A803-AE0DE2707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2E762C-BB7D-2C44-88E8-5F85A5F449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44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AF172-63D4-C547-90BD-3760F0B6C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92F689-5682-7B47-B734-3A6968040F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C1391A-E253-9B4F-A413-97210A1A6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BF3C2-5A3D-654A-9764-44AC7E01B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EEBA44-EA59-2A4D-ABA4-1A0EBF624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F51AC2-41EE-194A-B56E-B11AB1D66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9587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9CC72B-D533-6643-A9FC-CA228230D5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9AD7E4-48F0-FE4A-9FF9-B96AE122B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BB6F0-9A82-124E-A00F-B18FD6B323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3D08C-9FC9-3844-80A3-62AFBDA70E55}" type="datetimeFigureOut">
              <a:rPr lang="en-US" smtClean="0"/>
              <a:t>1/30/21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12D77-5C9F-C54A-B1C3-858E37FD6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278810-A3D3-654D-A809-CC51D15FA1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050F22-14C1-7E45-9ED8-5BE04E0E88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300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E5B2950-A31A-F44E-B1E8-B84EAC3BBDBC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356902" y="2875002"/>
            <a:ext cx="3478196" cy="1107996"/>
          </a:xfrm>
          <a:prstGeom prst="rect">
            <a:avLst/>
          </a:prstGeom>
          <a:solidFill>
            <a:srgbClr val="0070C0"/>
          </a:solidFill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chemeClr val="bg1"/>
                </a:solidFill>
              </a:rPr>
              <a:t>Welcome</a:t>
            </a:r>
          </a:p>
        </p:txBody>
      </p:sp>
    </p:spTree>
    <p:extLst>
      <p:ext uri="{BB962C8B-B14F-4D97-AF65-F5344CB8AC3E}">
        <p14:creationId xmlns:p14="http://schemas.microsoft.com/office/powerpoint/2010/main" val="1846244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42404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Perform action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559527" y="1499442"/>
            <a:ext cx="73043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viewActions</a:t>
            </a:r>
            <a:r>
              <a:rPr lang="en-US" sz="4400" b="1" dirty="0">
                <a:solidFill>
                  <a:srgbClr val="0070C0"/>
                </a:solidFill>
              </a:rPr>
              <a:t> created by google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513198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Perform(</a:t>
            </a:r>
            <a:r>
              <a:rPr lang="en-US" sz="4400" b="1" dirty="0" err="1">
                <a:solidFill>
                  <a:srgbClr val="0070C0"/>
                </a:solidFill>
              </a:rPr>
              <a:t>ViewAction</a:t>
            </a:r>
            <a:r>
              <a:rPr lang="en-US" sz="4400" b="1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559527" y="4683152"/>
            <a:ext cx="381386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Perform(click())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AA2BDB-9E2A-FE4A-BDF2-9B7200B7B6F2}"/>
              </a:ext>
            </a:extLst>
          </p:cNvPr>
          <p:cNvSpPr txBox="1"/>
          <p:nvPr/>
        </p:nvSpPr>
        <p:spPr>
          <a:xfrm>
            <a:off x="559527" y="3894854"/>
            <a:ext cx="35888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Click() method</a:t>
            </a:r>
          </a:p>
        </p:txBody>
      </p:sp>
    </p:spTree>
    <p:extLst>
      <p:ext uri="{BB962C8B-B14F-4D97-AF65-F5344CB8AC3E}">
        <p14:creationId xmlns:p14="http://schemas.microsoft.com/office/powerpoint/2010/main" val="626835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22717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Check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559527" y="1499442"/>
            <a:ext cx="35706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ViewAssertion</a:t>
            </a:r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112825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Assertion == checking to see if what we expected matches what actually happened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9AA2BDB-9E2A-FE4A-BDF2-9B7200B7B6F2}"/>
              </a:ext>
            </a:extLst>
          </p:cNvPr>
          <p:cNvSpPr txBox="1"/>
          <p:nvPr/>
        </p:nvSpPr>
        <p:spPr>
          <a:xfrm>
            <a:off x="559527" y="3611241"/>
            <a:ext cx="1163247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ViewAssertion</a:t>
            </a:r>
            <a:r>
              <a:rPr lang="en-US" sz="4400" b="1" dirty="0">
                <a:solidFill>
                  <a:srgbClr val="0070C0"/>
                </a:solidFill>
              </a:rPr>
              <a:t> == a class with methods that helps us perform assertions, or checks on views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732344D-8737-AC45-A050-CE240BE5FCC7}"/>
              </a:ext>
            </a:extLst>
          </p:cNvPr>
          <p:cNvSpPr txBox="1"/>
          <p:nvPr/>
        </p:nvSpPr>
        <p:spPr>
          <a:xfrm>
            <a:off x="559527" y="5057791"/>
            <a:ext cx="485690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check(</a:t>
            </a:r>
            <a:r>
              <a:rPr lang="en-US" sz="4400" b="1" dirty="0" err="1">
                <a:solidFill>
                  <a:srgbClr val="0070C0"/>
                </a:solidFill>
              </a:rPr>
              <a:t>isDisplayed</a:t>
            </a:r>
            <a:r>
              <a:rPr lang="en-US" sz="4400" b="1" dirty="0">
                <a:solidFill>
                  <a:srgbClr val="0070C0"/>
                </a:solidFill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10267465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22717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Check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112825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withId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R.id.order_summary_text</a:t>
            </a:r>
            <a:r>
              <a:rPr lang="en-US" sz="4400" b="1" dirty="0">
                <a:solidFill>
                  <a:srgbClr val="0070C0"/>
                </a:solidFill>
              </a:rPr>
              <a:t>).check(</a:t>
            </a:r>
            <a:r>
              <a:rPr lang="en-US" sz="4400" b="1" dirty="0" err="1">
                <a:solidFill>
                  <a:srgbClr val="0070C0"/>
                </a:solidFill>
              </a:rPr>
              <a:t>isDisplayed</a:t>
            </a:r>
            <a:r>
              <a:rPr lang="en-US" sz="4400" b="1" dirty="0">
                <a:solidFill>
                  <a:srgbClr val="0070C0"/>
                </a:solidFill>
              </a:rPr>
              <a:t>())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120C8-3DFF-8F42-B91E-96B3A8A1389D}"/>
              </a:ext>
            </a:extLst>
          </p:cNvPr>
          <p:cNvSpPr txBox="1"/>
          <p:nvPr/>
        </p:nvSpPr>
        <p:spPr>
          <a:xfrm>
            <a:off x="476640" y="3731939"/>
            <a:ext cx="112825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070C0"/>
                </a:solidFill>
              </a:rPr>
              <a:t>We used </a:t>
            </a:r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 with another </a:t>
            </a:r>
            <a:r>
              <a:rPr lang="en-US" sz="4400" b="1" dirty="0" err="1">
                <a:solidFill>
                  <a:srgbClr val="0070C0"/>
                </a:solidFill>
              </a:rPr>
              <a:t>ViewMatcher</a:t>
            </a:r>
            <a:r>
              <a:rPr lang="en-US" sz="4400" b="1" dirty="0">
                <a:solidFill>
                  <a:srgbClr val="0070C0"/>
                </a:solidFill>
              </a:rPr>
              <a:t>, </a:t>
            </a:r>
            <a:r>
              <a:rPr lang="en-US" sz="4400" b="1" dirty="0" err="1">
                <a:solidFill>
                  <a:srgbClr val="0070C0"/>
                </a:solidFill>
              </a:rPr>
              <a:t>cuz</a:t>
            </a:r>
            <a:r>
              <a:rPr lang="en-US" sz="4400" b="1" dirty="0">
                <a:solidFill>
                  <a:srgbClr val="0070C0"/>
                </a:solidFill>
              </a:rPr>
              <a:t> we want to test the text not the button</a:t>
            </a:r>
          </a:p>
        </p:txBody>
      </p:sp>
    </p:spTree>
    <p:extLst>
      <p:ext uri="{BB962C8B-B14F-4D97-AF65-F5344CB8AC3E}">
        <p14:creationId xmlns:p14="http://schemas.microsoft.com/office/powerpoint/2010/main" val="701517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1244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112825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Since </a:t>
            </a:r>
            <a:r>
              <a:rPr lang="en-US" dirty="0" err="1"/>
              <a:t>AdapterViews</a:t>
            </a:r>
            <a:r>
              <a:rPr lang="en-US" dirty="0"/>
              <a:t> such as </a:t>
            </a:r>
            <a:r>
              <a:rPr lang="en-US" i="1" dirty="0" err="1"/>
              <a:t>ListView</a:t>
            </a:r>
            <a:r>
              <a:rPr lang="en-US" dirty="0"/>
              <a:t> and </a:t>
            </a:r>
            <a:r>
              <a:rPr lang="en-US" i="1" dirty="0" err="1"/>
              <a:t>GridView</a:t>
            </a:r>
            <a:r>
              <a:rPr lang="en-US" dirty="0"/>
              <a:t> load data dynamically from an Adapter, only a subset of the contents may be loaded in the current view hierarchy at a time</a:t>
            </a:r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6120C8-3DFF-8F42-B91E-96B3A8A1389D}"/>
              </a:ext>
            </a:extLst>
          </p:cNvPr>
          <p:cNvSpPr txBox="1"/>
          <p:nvPr/>
        </p:nvSpPr>
        <p:spPr>
          <a:xfrm>
            <a:off x="476640" y="3731939"/>
            <a:ext cx="11282517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 handle this we need to use </a:t>
            </a:r>
            <a:r>
              <a:rPr lang="en-US" sz="4400" dirty="0" err="1"/>
              <a:t>onData</a:t>
            </a:r>
            <a:r>
              <a:rPr lang="en-US" sz="4400" dirty="0"/>
              <a:t>()</a:t>
            </a:r>
            <a:r>
              <a:rPr lang="en-US" dirty="0"/>
              <a:t> which loads the adapter item we are interested in onto the screen before operating on it.</a:t>
            </a:r>
            <a:endParaRPr lang="en-US" sz="4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59173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1244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D8BA80A-F40D-5842-B17A-751F4DD3B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3633" y="1780254"/>
            <a:ext cx="607060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699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512441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E56CCD-534E-984A-AD3E-3D81BE67F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2250" y="1941689"/>
            <a:ext cx="92075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6129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755216" y="244691"/>
            <a:ext cx="7327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Intent with Espresso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AA18D-0DBB-9947-81E4-5E7729F95AE5}"/>
              </a:ext>
            </a:extLst>
          </p:cNvPr>
          <p:cNvSpPr txBox="1"/>
          <p:nvPr/>
        </p:nvSpPr>
        <p:spPr>
          <a:xfrm>
            <a:off x="661371" y="1917131"/>
            <a:ext cx="759175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Stub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Verification</a:t>
            </a:r>
          </a:p>
        </p:txBody>
      </p:sp>
    </p:spTree>
    <p:extLst>
      <p:ext uri="{BB962C8B-B14F-4D97-AF65-F5344CB8AC3E}">
        <p14:creationId xmlns:p14="http://schemas.microsoft.com/office/powerpoint/2010/main" val="1190906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755216" y="244691"/>
            <a:ext cx="732745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Intent with Espresso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AAA18D-0DBB-9947-81E4-5E7729F95AE5}"/>
              </a:ext>
            </a:extLst>
          </p:cNvPr>
          <p:cNvSpPr txBox="1"/>
          <p:nvPr/>
        </p:nvSpPr>
        <p:spPr>
          <a:xfrm>
            <a:off x="661371" y="1917131"/>
            <a:ext cx="7591758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Stub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 Verification</a:t>
            </a:r>
          </a:p>
        </p:txBody>
      </p:sp>
    </p:spTree>
    <p:extLst>
      <p:ext uri="{BB962C8B-B14F-4D97-AF65-F5344CB8AC3E}">
        <p14:creationId xmlns:p14="http://schemas.microsoft.com/office/powerpoint/2010/main" val="42934905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902177" y="2875002"/>
            <a:ext cx="638764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Complicated logic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05262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1957632" y="1679248"/>
            <a:ext cx="940969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@Before vs @</a:t>
            </a:r>
            <a:r>
              <a:rPr lang="en-US" sz="6600" b="1" dirty="0" err="1">
                <a:solidFill>
                  <a:srgbClr val="0070C0"/>
                </a:solidFill>
              </a:rPr>
              <a:t>BeforeClass</a:t>
            </a:r>
            <a:endParaRPr lang="en-US" sz="6600" b="1" dirty="0">
              <a:solidFill>
                <a:srgbClr val="0070C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EDC7D0-C252-044F-89C3-F239ED7C3E52}"/>
              </a:ext>
            </a:extLst>
          </p:cNvPr>
          <p:cNvSpPr txBox="1"/>
          <p:nvPr/>
        </p:nvSpPr>
        <p:spPr>
          <a:xfrm>
            <a:off x="1957632" y="3158030"/>
            <a:ext cx="834645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@After vs @</a:t>
            </a:r>
            <a:r>
              <a:rPr lang="en-US" sz="6600" b="1" dirty="0" err="1">
                <a:solidFill>
                  <a:srgbClr val="0070C0"/>
                </a:solidFill>
              </a:rPr>
              <a:t>AfterClass</a:t>
            </a:r>
            <a:endParaRPr lang="en-US" sz="66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7344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2875002"/>
            <a:ext cx="36109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UI Testing</a:t>
            </a:r>
          </a:p>
        </p:txBody>
      </p:sp>
    </p:spTree>
    <p:extLst>
      <p:ext uri="{BB962C8B-B14F-4D97-AF65-F5344CB8AC3E}">
        <p14:creationId xmlns:p14="http://schemas.microsoft.com/office/powerpoint/2010/main" val="31496406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395989" y="1880216"/>
            <a:ext cx="670991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@Before vs @Rule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69821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1129897" y="2277575"/>
            <a:ext cx="814396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scrollTo</a:t>
            </a:r>
            <a:r>
              <a:rPr lang="en-US" dirty="0"/>
              <a:t>() - Scrolls to the matched View, if it exists.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scrollToHolder</a:t>
            </a:r>
            <a:r>
              <a:rPr lang="en-US" dirty="0"/>
              <a:t>() - Scrolls to the matched View Holder, if it exists.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scrollToPosition</a:t>
            </a:r>
            <a:r>
              <a:rPr lang="en-US" dirty="0"/>
              <a:t>() - Scrolls to a specific position.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actionOnHolderItem</a:t>
            </a:r>
            <a:r>
              <a:rPr lang="en-US" dirty="0"/>
              <a:t>() - Performs a View Action on a matched View Holder.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actionOnItem</a:t>
            </a:r>
            <a:r>
              <a:rPr lang="en-US" dirty="0"/>
              <a:t>() - Performs a View Action on a matched View.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actionOnItemAtPosition</a:t>
            </a:r>
            <a:r>
              <a:rPr lang="en-US" dirty="0"/>
              <a:t>() - Performs a </a:t>
            </a:r>
            <a:r>
              <a:rPr lang="en-US" dirty="0" err="1"/>
              <a:t>ViewAction</a:t>
            </a:r>
            <a:r>
              <a:rPr lang="en-US" dirty="0"/>
              <a:t> on a view at a specific position.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575475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3742089" y="2875002"/>
            <a:ext cx="491891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./</a:t>
            </a:r>
            <a:r>
              <a:rPr lang="en-US" sz="6600" b="1" dirty="0" err="1">
                <a:solidFill>
                  <a:srgbClr val="0070C0"/>
                </a:solidFill>
              </a:rPr>
              <a:t>gradlew</a:t>
            </a:r>
            <a:r>
              <a:rPr lang="en-US" sz="6600" b="1" dirty="0">
                <a:solidFill>
                  <a:srgbClr val="0070C0"/>
                </a:solidFill>
              </a:rPr>
              <a:t> lint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5AADA90-7CD3-854D-BD4A-44FC4D8FE3AC}"/>
              </a:ext>
            </a:extLst>
          </p:cNvPr>
          <p:cNvSpPr txBox="1"/>
          <p:nvPr/>
        </p:nvSpPr>
        <p:spPr>
          <a:xfrm>
            <a:off x="476640" y="5270174"/>
            <a:ext cx="18473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4400" b="1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154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538174" y="2367171"/>
            <a:ext cx="11115652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Make sure that features you’ve implemented work as intended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FA26BE-3123-0B41-9378-DEF2FDC7194C}"/>
              </a:ext>
            </a:extLst>
          </p:cNvPr>
          <p:cNvSpPr txBox="1"/>
          <p:nvPr/>
        </p:nvSpPr>
        <p:spPr>
          <a:xfrm>
            <a:off x="4290505" y="121754"/>
            <a:ext cx="36109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>
                    <a:alpha val="30000"/>
                  </a:srgbClr>
                </a:solidFill>
              </a:rPr>
              <a:t>UI Testing</a:t>
            </a:r>
          </a:p>
        </p:txBody>
      </p:sp>
    </p:spTree>
    <p:extLst>
      <p:ext uri="{BB962C8B-B14F-4D97-AF65-F5344CB8AC3E}">
        <p14:creationId xmlns:p14="http://schemas.microsoft.com/office/powerpoint/2010/main" val="3382742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324C5D9-7939-FD44-8E4F-56192BCD38B5}"/>
              </a:ext>
            </a:extLst>
          </p:cNvPr>
          <p:cNvSpPr txBox="1"/>
          <p:nvPr/>
        </p:nvSpPr>
        <p:spPr>
          <a:xfrm>
            <a:off x="4290505" y="121754"/>
            <a:ext cx="36109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>
                    <a:alpha val="30000"/>
                  </a:srgbClr>
                </a:solidFill>
              </a:rPr>
              <a:t>UI Testing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8FDAE15-8809-4F43-851B-3A266E7FEE2A}"/>
              </a:ext>
            </a:extLst>
          </p:cNvPr>
          <p:cNvSpPr txBox="1"/>
          <p:nvPr/>
        </p:nvSpPr>
        <p:spPr>
          <a:xfrm>
            <a:off x="538173" y="1914995"/>
            <a:ext cx="11115652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Rapid feedback on failures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Early failure detection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Safer code refactoring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Stable development env.</a:t>
            </a:r>
          </a:p>
        </p:txBody>
      </p:sp>
    </p:spTree>
    <p:extLst>
      <p:ext uri="{BB962C8B-B14F-4D97-AF65-F5344CB8AC3E}">
        <p14:creationId xmlns:p14="http://schemas.microsoft.com/office/powerpoint/2010/main" val="1589349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324C5D9-7939-FD44-8E4F-56192BCD38B5}"/>
              </a:ext>
            </a:extLst>
          </p:cNvPr>
          <p:cNvSpPr txBox="1"/>
          <p:nvPr/>
        </p:nvSpPr>
        <p:spPr>
          <a:xfrm>
            <a:off x="4290505" y="121754"/>
            <a:ext cx="361098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>
                    <a:alpha val="30000"/>
                  </a:srgbClr>
                </a:solidFill>
              </a:rPr>
              <a:t>UI Testing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0DC744C-206B-DF42-BDC4-E457313685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56450" y="1798654"/>
            <a:ext cx="6679100" cy="4731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9110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3582010" y="361301"/>
            <a:ext cx="502797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General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1733571" y="2033980"/>
            <a:ext cx="628967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Find the view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Perform action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Check</a:t>
            </a:r>
          </a:p>
        </p:txBody>
      </p:sp>
    </p:spTree>
    <p:extLst>
      <p:ext uri="{BB962C8B-B14F-4D97-AF65-F5344CB8AC3E}">
        <p14:creationId xmlns:p14="http://schemas.microsoft.com/office/powerpoint/2010/main" val="3375806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667401" y="232286"/>
            <a:ext cx="68571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Espresso UI Testing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DAEA61A-CB93-1C49-B5D0-5907CF704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186" y="1862795"/>
            <a:ext cx="1959156" cy="225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416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2828593" y="605936"/>
            <a:ext cx="68571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Espresso UI Testing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D92A5E-B33C-0042-AD5F-6B12F5713406}"/>
              </a:ext>
            </a:extLst>
          </p:cNvPr>
          <p:cNvSpPr txBox="1"/>
          <p:nvPr/>
        </p:nvSpPr>
        <p:spPr>
          <a:xfrm>
            <a:off x="1202993" y="2067846"/>
            <a:ext cx="6565580" cy="41549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Views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 err="1">
                <a:solidFill>
                  <a:srgbClr val="0070C0"/>
                </a:solidFill>
              </a:rPr>
              <a:t>AdapterViews</a:t>
            </a:r>
            <a:endParaRPr lang="en-US" sz="6600" b="1" dirty="0">
              <a:solidFill>
                <a:srgbClr val="0070C0"/>
              </a:solidFill>
            </a:endParaRP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Intents</a:t>
            </a:r>
          </a:p>
          <a:p>
            <a:pPr marL="857250" indent="-857250">
              <a:buFont typeface="Arial" panose="020B0604020202020204" pitchFamily="34" charset="0"/>
              <a:buChar char="•"/>
            </a:pPr>
            <a:r>
              <a:rPr lang="en-US" sz="6600" b="1" dirty="0">
                <a:solidFill>
                  <a:srgbClr val="0070C0"/>
                </a:solidFill>
              </a:rPr>
              <a:t>Idling resources</a:t>
            </a:r>
          </a:p>
        </p:txBody>
      </p:sp>
    </p:spTree>
    <p:extLst>
      <p:ext uri="{BB962C8B-B14F-4D97-AF65-F5344CB8AC3E}">
        <p14:creationId xmlns:p14="http://schemas.microsoft.com/office/powerpoint/2010/main" val="2552849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F85BC2-FAFD-7742-A38E-334F86E852E9}"/>
              </a:ext>
            </a:extLst>
          </p:cNvPr>
          <p:cNvSpPr txBox="1"/>
          <p:nvPr/>
        </p:nvSpPr>
        <p:spPr>
          <a:xfrm>
            <a:off x="4290505" y="391446"/>
            <a:ext cx="49046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600" b="1" dirty="0">
                <a:solidFill>
                  <a:srgbClr val="0070C0"/>
                </a:solidFill>
              </a:rPr>
              <a:t>Find the 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FA25C67-CBC8-154E-8875-C7E36257A840}"/>
              </a:ext>
            </a:extLst>
          </p:cNvPr>
          <p:cNvSpPr txBox="1"/>
          <p:nvPr/>
        </p:nvSpPr>
        <p:spPr>
          <a:xfrm>
            <a:off x="559527" y="1499442"/>
            <a:ext cx="23155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()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1A325FF-6419-CF4B-BC4C-B9E89FFE32C0}"/>
              </a:ext>
            </a:extLst>
          </p:cNvPr>
          <p:cNvSpPr txBox="1"/>
          <p:nvPr/>
        </p:nvSpPr>
        <p:spPr>
          <a:xfrm>
            <a:off x="559527" y="2193704"/>
            <a:ext cx="546598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onView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ViewMatcher</a:t>
            </a:r>
            <a:r>
              <a:rPr lang="en-US" sz="4400" b="1" dirty="0">
                <a:solidFill>
                  <a:srgbClr val="0070C0"/>
                </a:solidFill>
              </a:rPr>
              <a:t>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F7DA19-833F-934B-A6FF-8A798DEE1D4D}"/>
              </a:ext>
            </a:extLst>
          </p:cNvPr>
          <p:cNvSpPr txBox="1"/>
          <p:nvPr/>
        </p:nvSpPr>
        <p:spPr>
          <a:xfrm>
            <a:off x="615243" y="3000857"/>
            <a:ext cx="24481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withId</a:t>
            </a:r>
            <a:r>
              <a:rPr lang="en-US" sz="4400" b="1" dirty="0">
                <a:solidFill>
                  <a:srgbClr val="0070C0"/>
                </a:solidFill>
              </a:rPr>
              <a:t>(…)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834E71-B09D-D84E-BB44-3DD21DE50737}"/>
              </a:ext>
            </a:extLst>
          </p:cNvPr>
          <p:cNvSpPr txBox="1"/>
          <p:nvPr/>
        </p:nvSpPr>
        <p:spPr>
          <a:xfrm>
            <a:off x="615243" y="3999924"/>
            <a:ext cx="626466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b="1" dirty="0" err="1">
                <a:solidFill>
                  <a:srgbClr val="0070C0"/>
                </a:solidFill>
              </a:rPr>
              <a:t>withId</a:t>
            </a:r>
            <a:r>
              <a:rPr lang="en-US" sz="4400" b="1" dirty="0">
                <a:solidFill>
                  <a:srgbClr val="0070C0"/>
                </a:solidFill>
              </a:rPr>
              <a:t>(</a:t>
            </a:r>
            <a:r>
              <a:rPr lang="en-US" sz="4400" b="1" dirty="0" err="1">
                <a:solidFill>
                  <a:srgbClr val="0070C0"/>
                </a:solidFill>
              </a:rPr>
              <a:t>R.id.order_button</a:t>
            </a:r>
            <a:r>
              <a:rPr lang="en-US" sz="4400" b="1" dirty="0">
                <a:solidFill>
                  <a:srgbClr val="0070C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32839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2745</TotalTime>
  <Words>687</Words>
  <Application>Microsoft Macintosh PowerPoint</Application>
  <PresentationFormat>Widescreen</PresentationFormat>
  <Paragraphs>106</Paragraphs>
  <Slides>22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140064015 Bassam A . Almutairi</dc:creator>
  <cp:lastModifiedBy>140064015 Bassam A . Almutairi</cp:lastModifiedBy>
  <cp:revision>13</cp:revision>
  <dcterms:created xsi:type="dcterms:W3CDTF">2021-01-26T06:49:09Z</dcterms:created>
  <dcterms:modified xsi:type="dcterms:W3CDTF">2021-01-30T21:08:41Z</dcterms:modified>
</cp:coreProperties>
</file>

<file path=docProps/thumbnail.jpeg>
</file>